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418" r:id="rId6"/>
    <p:sldId id="486" r:id="rId7"/>
    <p:sldId id="267" r:id="rId8"/>
    <p:sldId id="375" r:id="rId9"/>
    <p:sldId id="314" r:id="rId10"/>
    <p:sldId id="480" r:id="rId11"/>
    <p:sldId id="481" r:id="rId12"/>
    <p:sldId id="482" r:id="rId13"/>
    <p:sldId id="483" r:id="rId14"/>
    <p:sldId id="484" r:id="rId15"/>
    <p:sldId id="275" r:id="rId16"/>
    <p:sldId id="276" r:id="rId17"/>
    <p:sldId id="350" r:id="rId18"/>
    <p:sldId id="527" r:id="rId19"/>
    <p:sldId id="315" r:id="rId20"/>
    <p:sldId id="277" r:id="rId21"/>
    <p:sldId id="320" r:id="rId22"/>
    <p:sldId id="554" r:id="rId23"/>
    <p:sldId id="555" r:id="rId24"/>
    <p:sldId id="322" r:id="rId25"/>
    <p:sldId id="323" r:id="rId26"/>
    <p:sldId id="452" r:id="rId27"/>
    <p:sldId id="321" r:id="rId28"/>
    <p:sldId id="268" r:id="rId29"/>
    <p:sldId id="282" r:id="rId30"/>
    <p:sldId id="298" r:id="rId31"/>
    <p:sldId id="286" r:id="rId32"/>
    <p:sldId id="287" r:id="rId33"/>
    <p:sldId id="341" r:id="rId34"/>
    <p:sldId id="406" r:id="rId35"/>
    <p:sldId id="281" r:id="rId36"/>
    <p:sldId id="407" r:id="rId37"/>
    <p:sldId id="289" r:id="rId38"/>
    <p:sldId id="290" r:id="rId39"/>
    <p:sldId id="291" r:id="rId40"/>
    <p:sldId id="408" r:id="rId41"/>
    <p:sldId id="409" r:id="rId42"/>
    <p:sldId id="292" r:id="rId43"/>
    <p:sldId id="473" r:id="rId44"/>
    <p:sldId id="293" r:id="rId45"/>
    <p:sldId id="471" r:id="rId46"/>
    <p:sldId id="417" r:id="rId47"/>
  </p:sldIdLst>
  <p:sldSz cx="12192000" cy="6858000"/>
  <p:notesSz cx="7103745" cy="10234295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8DFF"/>
    <a:srgbClr val="005FFF"/>
    <a:srgbClr val="0078FF"/>
    <a:srgbClr val="F0F3F7"/>
    <a:srgbClr val="EFF2F6"/>
    <a:srgbClr val="FFFFFF"/>
    <a:srgbClr val="5B9BD5"/>
    <a:srgbClr val="5FB6D4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gs" Target="tags/tag94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8.png"/><Relationship Id="rId7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0.xml"/><Relationship Id="rId10" Type="http://schemas.openxmlformats.org/officeDocument/2006/relationships/image" Target="../media/image9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6.xml"/><Relationship Id="rId7" Type="http://schemas.openxmlformats.org/officeDocument/2006/relationships/image" Target="../media/image1.png"/><Relationship Id="rId6" Type="http://schemas.openxmlformats.org/officeDocument/2006/relationships/tags" Target="../tags/tag35.xml"/><Relationship Id="rId5" Type="http://schemas.openxmlformats.org/officeDocument/2006/relationships/image" Target="../media/image10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1.png"/><Relationship Id="rId7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8.xml"/><Relationship Id="rId7" Type="http://schemas.openxmlformats.org/officeDocument/2006/relationships/image" Target="../media/image13.png"/><Relationship Id="rId6" Type="http://schemas.openxmlformats.org/officeDocument/2006/relationships/tags" Target="../tags/tag47.xml"/><Relationship Id="rId5" Type="http://schemas.openxmlformats.org/officeDocument/2006/relationships/image" Target="../media/image1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tags" Target="../tags/tag58.xml"/><Relationship Id="rId4" Type="http://schemas.openxmlformats.org/officeDocument/2006/relationships/image" Target="../media/image14.png"/><Relationship Id="rId3" Type="http://schemas.openxmlformats.org/officeDocument/2006/relationships/tags" Target="../tags/tag57.xml"/><Relationship Id="rId2" Type="http://schemas.openxmlformats.org/officeDocument/2006/relationships/image" Target="../media/image1.png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61.xml"/><Relationship Id="rId2" Type="http://schemas.openxmlformats.org/officeDocument/2006/relationships/image" Target="../media/image1.png"/><Relationship Id="rId1" Type="http://schemas.openxmlformats.org/officeDocument/2006/relationships/tags" Target="../tags/tag6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tags" Target="../tags/tag63.xml"/><Relationship Id="rId2" Type="http://schemas.openxmlformats.org/officeDocument/2006/relationships/image" Target="../media/image1.png"/><Relationship Id="rId1" Type="http://schemas.openxmlformats.org/officeDocument/2006/relationships/tags" Target="../tags/tag6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tags" Target="../tags/tag66.xml"/><Relationship Id="rId2" Type="http://schemas.openxmlformats.org/officeDocument/2006/relationships/image" Target="../media/image1.png"/><Relationship Id="rId1" Type="http://schemas.openxmlformats.org/officeDocument/2006/relationships/tags" Target="../tags/tag6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tags" Target="../tags/tag69.xml"/><Relationship Id="rId2" Type="http://schemas.openxmlformats.org/officeDocument/2006/relationships/image" Target="../media/image1.png"/><Relationship Id="rId1" Type="http://schemas.openxmlformats.org/officeDocument/2006/relationships/tags" Target="../tags/tag68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tags" Target="../tags/tag71.xml"/><Relationship Id="rId4" Type="http://schemas.openxmlformats.org/officeDocument/2006/relationships/image" Target="../media/image1.png"/><Relationship Id="rId3" Type="http://schemas.openxmlformats.org/officeDocument/2006/relationships/tags" Target="../tags/tag7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7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73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7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75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76.xml"/><Relationship Id="rId2" Type="http://schemas.openxmlformats.org/officeDocument/2006/relationships/image" Target="../media/image31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77.xml"/><Relationship Id="rId1" Type="http://schemas.openxmlformats.org/officeDocument/2006/relationships/hyperlink" Target="https://www.kancloud.cn/exam-star/ksxhelp_1/1698327&#13;" TargetMode="Externa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78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ags" Target="../tags/tag79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80.xml"/><Relationship Id="rId1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81.xml"/><Relationship Id="rId1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8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83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8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85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tags" Target="../tags/tag86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87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88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3.xml"/><Relationship Id="rId5" Type="http://schemas.openxmlformats.org/officeDocument/2006/relationships/image" Target="../media/image1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hyperlink" Target="https://browser.360.cn/ee/mac/index.html&#13;" TargetMode="External"/><Relationship Id="rId2" Type="http://schemas.openxmlformats.org/officeDocument/2006/relationships/hyperlink" Target="https://www.google.cn/intl/zh-CN/chrome/" TargetMode="Externa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15.xml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hyperlink" Target="https://www.kaoshixing.com/login/account/login/395389" TargetMode="Externa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7.png"/><Relationship Id="rId7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71830" y="1813560"/>
            <a:ext cx="10848340" cy="432562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4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上海海事局2024年度公开招聘</a:t>
            </a:r>
            <a:endParaRPr lang="zh-CN" altLang="en-US" sz="4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线上作答操作手册</a:t>
            </a:r>
            <a:endParaRPr lang="zh-CN" altLang="en-US" sz="4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4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本次考试采用客户端考试，一定要下载客户端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模拟考试很重要，提前测试设备和客户端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考试过程中不允许打开摄像头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虚拟背景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考试过程中不允许使用虚拟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摄像头</a:t>
            </a:r>
            <a:endParaRPr lang="zh-CN" altLang="en-US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客户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端下载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165225"/>
            <a:ext cx="1080389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"/>
            </a:pP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第一步：点击考试（图一示例）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"/>
            </a:pP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第二步：选择模拟考试点击进入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（图一示例）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"/>
            </a:pP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第三步：按照设备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型号下载客户端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（图二示例）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6585" y="6055995"/>
            <a:ext cx="518223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/>
              <a:t>图一</a:t>
            </a:r>
            <a:r>
              <a:rPr lang="zh-CN" altLang="en-US"/>
              <a:t>示例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096000" y="6050915"/>
            <a:ext cx="518223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/>
              <a:t>图</a:t>
            </a:r>
            <a:r>
              <a:rPr lang="zh-CN" altLang="en-US"/>
              <a:t>二示例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1320" y="2352675"/>
            <a:ext cx="5224780" cy="4157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68340" y="2368550"/>
            <a:ext cx="5883910" cy="363093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客户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端下载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165225"/>
            <a:ext cx="1080389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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关闭所有电脑管理工具，例如电脑管家、安全卫士等。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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双击安装包图标，在安装弹框中，直接点击“安装”。若此过程中出现授权提醒，必须点击是/允许。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9" descr="16678900613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37790" y="2350770"/>
            <a:ext cx="691642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客户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端下载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165225"/>
            <a:ext cx="1080389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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安装成功后，点击“完成”，客户端安装成功；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客户端下载成功后重启一下电脑，重启后不要直接点客户端进入，回到网页登录跳转。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ea"/>
              <a:buNone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注意：下载完客户端直接退出即可，无需登录，该客户端仅作为考核工具。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11" descr="IMG_2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0110" y="2699508"/>
            <a:ext cx="4945201" cy="3545133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企业微信截图_503eb111-cdd0-492e-9aba-928312c4b3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77465"/>
            <a:ext cx="5831840" cy="3693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客户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端下载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165225"/>
            <a:ext cx="10803890" cy="978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charset="0"/>
              <a:buChar char=""/>
            </a:pP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客户端安装完成后，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返回网页刷新页面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，点击客户端答题，会出现弹窗，选择打开严肃考试客户端，跳转至考试页面，完成模拟考试即可。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正式考试和模拟考试流程一致</a:t>
            </a:r>
            <a:r>
              <a:rPr lang="zh-CN" altLang="en-US" sz="1600" spc="180" smtClean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80" smtClean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70050" y="2022475"/>
            <a:ext cx="8695055" cy="47040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1A8D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>
              <a:sym typeface="+mn-ea"/>
            </a:endParaRPr>
          </a:p>
          <a:p>
            <a:pPr algn="ctr"/>
            <a:r>
              <a:rPr lang="zh-CN" altLang="en-US" sz="3200" b="1">
                <a:sym typeface="+mn-ea"/>
              </a:rPr>
              <a:t>作答流程与规则</a:t>
            </a:r>
            <a:endParaRPr lang="zh-CN" altLang="en-US" sz="3600"/>
          </a:p>
          <a:p>
            <a:pPr algn="ctr"/>
            <a:endParaRPr kumimoji="1" lang="zh-CN" altLang="en-US" sz="36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950" y="1148080"/>
            <a:ext cx="84842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测试作答环节，流程如下；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时间：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日（每天）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:00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:00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身份核验失败需要人工上传身份证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原件正面人像）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照片，等待人工审核。（长时间未通过，可拨打电话）详见最后一页联系方式。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测试作答流程与规则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6585" y="2802255"/>
            <a:ext cx="10755630" cy="2962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第一步：输入网址：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https://www.kaoshixing.com/login/account/login/413789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输入账号密码进行登录（账号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准考证号  密码身份证后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6位）</a:t>
            </a:r>
            <a:b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第二步：点击考试，选择模拟考试，点击去开始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第三步：根据设备型号选择客户端下载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第四步：返回网页进行刷新，点击客户端答题，出现弹窗点击打开客户端答题进行跳转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第五步：阅读考生须知</a:t>
            </a:r>
            <a:b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第六步：完成身份核验，设备调试即可答题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16585" y="5902960"/>
            <a:ext cx="11254740" cy="72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关闭电脑上可能出现的广告、弹屏、杀毒软件、弹窗插件等软件，微信，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QQ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，腾讯会议等一切考试无关软件，否则会影响作答。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950" y="1413510"/>
            <a:ext cx="1124712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正式作答环节，流程如下；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考试时间：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9:00-11:00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200000"/>
              </a:lnSpc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（如有变化，具体考试时间详见准考证，开考前30分钟可登录系统进行身份核验。）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1、需要提前30分钟进行身份核验，每个人支持2次核验，核验未通过必须要提交身份证照片等待人工审核。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2、身份核验未通过后,当前页面请勿关闭，不要惊慌着急、请耐心等待,观察审核状态即可,如人工审核完成后,刷新页面时可看到“作答开始倒计时”状态按钮,等倒计时结束后，可刷新页面,开始进入作答。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3、为了不影响您的作答时间,务必在（考前30分钟提前进入系统）进行设备调试，做身份核验，考试设置迟到限时，开考后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分钟后，不可进入系统答题；开考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分钟后，可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交卷。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正式作答流程与规则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87400" y="5589905"/>
            <a:ext cx="11076305" cy="72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关闭电脑上可能出现的广告、弹屏、杀毒软件、弹窗插件等软件，微信，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QQ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，腾讯会议等一切考试无关软件，否则会影响作答。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文本框 39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正式作答流程与规则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7400" y="1314450"/>
            <a:ext cx="10269220" cy="41573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第一步：输入网址：https://www.kaoshixing.com/login/account/login/413789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输入账号密码进行登录（账号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准考证号  密码身份证后6位）</a:t>
            </a:r>
            <a:b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第二步：点击考试，选择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正式考试，点击去开始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第三步：选择客户端进行答题，出现弹窗点击打开客户端答题进行跳转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第四步：阅读考生须知</a:t>
            </a:r>
            <a:b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</a:t>
            </a: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五步：完成身份核验，设备调试即可答题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注意事项：正式考试不需要重复下载客户端</a:t>
            </a:r>
            <a:endParaRPr lang="zh-CN" altLang="en-US" spc="18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7400" y="5589905"/>
            <a:ext cx="11083925" cy="72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关闭电脑上可能出现的广告、弹屏、杀毒软件、弹窗插件等软件，微信，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QQ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，腾讯会议等一切考试无关软件，否则会影响作答。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86225" y="2388870"/>
            <a:ext cx="4019550" cy="1181100"/>
          </a:xfrm>
          <a:prstGeom prst="rect">
            <a:avLst/>
          </a:prstGeom>
          <a:solidFill>
            <a:srgbClr val="1A8D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调试设备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身份核验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615950" y="138493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先调试设备（调试摄像头、麦克风设备），确保作答设备稳定、正常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3505" y="2002790"/>
            <a:ext cx="3378200" cy="4368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4005" y="2002790"/>
            <a:ext cx="7117715" cy="40144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矩形 21"/>
          <p:cNvSpPr/>
          <p:nvPr/>
        </p:nvSpPr>
        <p:spPr>
          <a:xfrm>
            <a:off x="0" y="0"/>
            <a:ext cx="4195445" cy="6855460"/>
          </a:xfrm>
          <a:prstGeom prst="rect">
            <a:avLst/>
          </a:prstGeom>
          <a:solidFill>
            <a:srgbClr val="1A8DFF"/>
          </a:solidFill>
          <a:ln>
            <a:solidFill>
              <a:srgbClr val="1A8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850" y="2647950"/>
            <a:ext cx="4019550" cy="1181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9DC3E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6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目录 </a:t>
            </a:r>
            <a:r>
              <a:rPr kumimoji="1" lang="en-US" altLang="zh-CN" sz="36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contents</a:t>
            </a:r>
            <a:endParaRPr kumimoji="1" lang="en-US" altLang="zh-CN" sz="36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989320" y="1579880"/>
            <a:ext cx="4019550" cy="4624167"/>
            <a:chOff x="9314" y="980"/>
            <a:chExt cx="6151" cy="7251"/>
          </a:xfrm>
        </p:grpSpPr>
        <p:grpSp>
          <p:nvGrpSpPr>
            <p:cNvPr id="23" name="组合 22"/>
            <p:cNvGrpSpPr/>
            <p:nvPr/>
          </p:nvGrpSpPr>
          <p:grpSpPr>
            <a:xfrm rot="0">
              <a:off x="9314" y="980"/>
              <a:ext cx="1223" cy="5819"/>
              <a:chOff x="9295" y="1973"/>
              <a:chExt cx="1320" cy="7074"/>
            </a:xfrm>
            <a:solidFill>
              <a:schemeClr val="accent1">
                <a:lumMod val="60000"/>
                <a:lumOff val="40000"/>
              </a:schemeClr>
            </a:solidFill>
          </p:grpSpPr>
          <p:grpSp>
            <p:nvGrpSpPr>
              <p:cNvPr id="14" name="组合 13"/>
              <p:cNvGrpSpPr/>
              <p:nvPr/>
            </p:nvGrpSpPr>
            <p:grpSpPr>
              <a:xfrm>
                <a:off x="9295" y="1973"/>
                <a:ext cx="1320" cy="3240"/>
                <a:chOff x="6096000" y="1375722"/>
                <a:chExt cx="838200" cy="2057400"/>
              </a:xfrm>
              <a:grpFill/>
            </p:grpSpPr>
            <p:sp>
              <p:nvSpPr>
                <p:cNvPr id="6" name="矩形 5"/>
                <p:cNvSpPr/>
                <p:nvPr/>
              </p:nvSpPr>
              <p:spPr>
                <a:xfrm>
                  <a:off x="6096000" y="1375722"/>
                  <a:ext cx="838200" cy="838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9DC3E6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n-ea"/>
                      <a:sym typeface="Arial" panose="020B0604020202020204" pitchFamily="34" charset="0"/>
                    </a:rPr>
                    <a:t>01</a:t>
                  </a:r>
                  <a:endParaRPr kumimoji="1" lang="en-US" altLang="zh-CN" sz="2400" dirty="0">
                    <a:solidFill>
                      <a:schemeClr val="bg1"/>
                    </a:solidFill>
                    <a:latin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6096000" y="2594922"/>
                  <a:ext cx="838200" cy="838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9DC3E6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n-ea"/>
                      <a:sym typeface="Arial" panose="020B0604020202020204" pitchFamily="34" charset="0"/>
                    </a:rPr>
                    <a:t>02</a:t>
                  </a:r>
                  <a:endParaRPr kumimoji="1" lang="en-US" altLang="zh-CN" sz="2400" dirty="0">
                    <a:solidFill>
                      <a:schemeClr val="bg1"/>
                    </a:solidFill>
                    <a:latin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9295" y="5813"/>
                <a:ext cx="1320" cy="3234"/>
                <a:chOff x="6096000" y="1256837"/>
                <a:chExt cx="838200" cy="2053639"/>
              </a:xfrm>
              <a:grpFill/>
            </p:grpSpPr>
            <p:sp>
              <p:nvSpPr>
                <p:cNvPr id="9" name="矩形 8"/>
                <p:cNvSpPr/>
                <p:nvPr/>
              </p:nvSpPr>
              <p:spPr>
                <a:xfrm>
                  <a:off x="6096000" y="1256837"/>
                  <a:ext cx="838200" cy="838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9DC3E6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n-ea"/>
                      <a:sym typeface="Arial" panose="020B0604020202020204" pitchFamily="34" charset="0"/>
                    </a:rPr>
                    <a:t>03</a:t>
                  </a:r>
                  <a:endParaRPr kumimoji="1" lang="en-US" altLang="zh-CN" sz="2400" dirty="0">
                    <a:solidFill>
                      <a:schemeClr val="bg1"/>
                    </a:solidFill>
                    <a:latin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6096000" y="2472276"/>
                  <a:ext cx="838200" cy="838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rgbClr val="9DC3E6"/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kumimoji="1" lang="en-US" altLang="zh-CN" sz="2400" dirty="0">
                      <a:solidFill>
                        <a:schemeClr val="bg1"/>
                      </a:solidFill>
                      <a:latin typeface="+mn-ea"/>
                      <a:sym typeface="Arial" panose="020B0604020202020204" pitchFamily="34" charset="0"/>
                    </a:rPr>
                    <a:t>04</a:t>
                  </a:r>
                  <a:endParaRPr kumimoji="1" lang="en-US" altLang="zh-CN" sz="2400" dirty="0">
                    <a:solidFill>
                      <a:schemeClr val="bg1"/>
                    </a:solidFill>
                    <a:latin typeface="+mn-ea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" name="文本框 16"/>
            <p:cNvSpPr txBox="1"/>
            <p:nvPr/>
          </p:nvSpPr>
          <p:spPr>
            <a:xfrm>
              <a:off x="10766" y="1220"/>
              <a:ext cx="4215" cy="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作答时间安排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766" y="4412"/>
              <a:ext cx="4699" cy="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作答流程与规则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838" y="5994"/>
              <a:ext cx="4090" cy="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调试设备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身份核验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838" y="7606"/>
              <a:ext cx="2088" cy="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常见问题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5989320" y="5602315"/>
            <a:ext cx="799205" cy="692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9DC3E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sz="2400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05</a:t>
            </a:r>
            <a:endParaRPr kumimoji="1" lang="en-US" altLang="zh-CN" sz="2400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85000" y="268414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准备工作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与客户端下载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950" y="1177925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点击启用摄像头和麦克风，状态为正常，有画面，即可下一步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375" y="2038985"/>
            <a:ext cx="6953885" cy="41598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88365" y="1337310"/>
            <a:ext cx="1134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3.点击“启用屏幕录制”按钮。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51" name="图片 4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25550" y="1981835"/>
            <a:ext cx="9344660" cy="4628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88365" y="1337310"/>
            <a:ext cx="1134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4.屏幕分享：点击启用屏幕录制按钮，按照弹框截图操作，状态为正常，有画面，即可下一步。补充：启用屏幕录制，务必点选“整个屏幕”再点分享。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注：启用屏幕录制务必按照下图操作，否则无法作答。</a:t>
            </a:r>
            <a:endParaRPr lang="en-US" altLang="zh-CN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11" name="图片 11" descr="企业微信截图_0cf9295d-0df4-4740-ae07-d7cc65f82bc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5560" y="2240915"/>
            <a:ext cx="9581515" cy="41776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调用手机副摄像头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424"/>
          <a:stretch>
            <a:fillRect/>
          </a:stretch>
        </p:blipFill>
        <p:spPr>
          <a:xfrm>
            <a:off x="2107565" y="1780540"/>
            <a:ext cx="7976235" cy="47478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" y="1340485"/>
            <a:ext cx="3814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使用手机微信扫描屏幕中二维码；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88365" y="1337310"/>
            <a:ext cx="1134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手机摄像头监考要求：必须确保手机画面覆盖考生本人（头部和双手）电脑屏幕、桌面和大部分考试环境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98980" y="1947545"/>
            <a:ext cx="8194040" cy="44138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1187450"/>
            <a:ext cx="59480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7.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设备调试完成，返回作答入口，开始做身份核验。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120" y="1988820"/>
            <a:ext cx="7223760" cy="42849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身份核验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5950" y="1110615"/>
            <a:ext cx="37788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8.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设备调试完成，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做身份核验。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91665" y="1685925"/>
            <a:ext cx="8408035" cy="47421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15950" y="1466850"/>
            <a:ext cx="107880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身份认证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4670" y="2524760"/>
            <a:ext cx="3647440" cy="3038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70" y="2524760"/>
            <a:ext cx="3767455" cy="3085465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4221280" y="392427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7991910" y="392427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5950" y="2524760"/>
            <a:ext cx="3420110" cy="19284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249680"/>
            <a:ext cx="10753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提交后，请耐心等待，查看审核结果，如已经进入作答页面，可以开始作答。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498475"/>
            <a:ext cx="20154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身份认证失败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615950" y="2387600"/>
            <a:ext cx="4443095" cy="3724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20" y="2387600"/>
            <a:ext cx="4442460" cy="3620770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>
            <a:off x="5396030" y="4197958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4224655" y="1991360"/>
            <a:ext cx="7903845" cy="4048760"/>
            <a:chOff x="6653" y="3136"/>
            <a:chExt cx="12447" cy="6376"/>
          </a:xfrm>
        </p:grpSpPr>
        <p:sp>
          <p:nvSpPr>
            <p:cNvPr id="5" name="矩形 4"/>
            <p:cNvSpPr/>
            <p:nvPr/>
          </p:nvSpPr>
          <p:spPr>
            <a:xfrm>
              <a:off x="10016" y="7076"/>
              <a:ext cx="3487" cy="8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 </a:t>
              </a:r>
              <a:endParaRPr lang="en-US" altLang="zh-CN"/>
            </a:p>
          </p:txBody>
        </p:sp>
        <p:sp>
          <p:nvSpPr>
            <p:cNvPr id="6" name="矩形 5"/>
            <p:cNvSpPr/>
            <p:nvPr/>
          </p:nvSpPr>
          <p:spPr>
            <a:xfrm>
              <a:off x="6653" y="8391"/>
              <a:ext cx="8804" cy="11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879" y="4257"/>
              <a:ext cx="5438" cy="43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 </a:t>
              </a:r>
              <a:endParaRPr lang="en-US" altLang="zh-CN"/>
            </a:p>
          </p:txBody>
        </p:sp>
        <p:sp>
          <p:nvSpPr>
            <p:cNvPr id="9" name="矩形 8"/>
            <p:cNvSpPr/>
            <p:nvPr/>
          </p:nvSpPr>
          <p:spPr>
            <a:xfrm>
              <a:off x="12653" y="3136"/>
              <a:ext cx="3487" cy="11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 </a:t>
              </a:r>
              <a:endParaRPr lang="en-US" altLang="zh-CN"/>
            </a:p>
          </p:txBody>
        </p:sp>
        <p:sp>
          <p:nvSpPr>
            <p:cNvPr id="11" name="矩形 10"/>
            <p:cNvSpPr/>
            <p:nvPr/>
          </p:nvSpPr>
          <p:spPr>
            <a:xfrm>
              <a:off x="18425" y="7416"/>
              <a:ext cx="675" cy="7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 </a:t>
              </a:r>
              <a:endParaRPr lang="en-US" altLang="zh-CN"/>
            </a:p>
          </p:txBody>
        </p:sp>
      </p:grpSp>
      <p:sp>
        <p:nvSpPr>
          <p:cNvPr id="4" name="矩形 3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155065"/>
            <a:ext cx="362712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zh-CN" altLang="en-US" sz="16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、考试过程中实时录像，一定确保人脸在摄像头的范围内；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</a:pP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、实时监控中会随机抓拍，抓拍的照片会跟数据库内的照片比对，如比对不成功将会被强制交卷，考试过程中一定要保证画面清晰，并且保证人脸在摄像头范围内；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</a:pP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en-US" alt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、考试前请确保自己的网络状况良好，如果考试途中有断电断网的情况出现，不要慌张，马上恢复电力网络，重新登录即可继续答题。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企业微信截图_2f519972-6156-4f9a-a76f-8264866709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2030" y="1963420"/>
            <a:ext cx="7059295" cy="36455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考生答题中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1A8D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作答时间安排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2865120"/>
            <a:ext cx="4254500" cy="2260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3120" y="2068195"/>
            <a:ext cx="44913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提交后,如果进度慢,请耐心等待2分钟左右。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89395" y="2068195"/>
            <a:ext cx="50463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提交后-作答结束-显示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成绩,关闭浏览器页面即可。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1230" y="5125720"/>
            <a:ext cx="425450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超过2分钟无反应,可尝试刷新等待。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超过5分钟仍无反应,关闭页面即可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(不影响作答的评价结果)。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提交试卷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企业微信截图_d5bcd5cf-ac5f-4587-877b-11591dca65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680" y="2660015"/>
            <a:ext cx="5568950" cy="3183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1A8D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>
              <a:sym typeface="+mn-ea"/>
            </a:endParaRPr>
          </a:p>
          <a:p>
            <a:pPr algn="ctr"/>
            <a:r>
              <a:rPr lang="zh-CN" altLang="en-US" sz="3600"/>
              <a:t>常见问题</a:t>
            </a:r>
            <a:endParaRPr lang="zh-CN" altLang="en-US" sz="3600"/>
          </a:p>
          <a:p>
            <a:pPr algn="ctr"/>
            <a:endParaRPr kumimoji="1" lang="zh-CN" altLang="en-US" sz="36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5950" y="498475"/>
            <a:ext cx="28174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多发问题处理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步法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504950"/>
            <a:ext cx="10452735" cy="4661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在考试过程中最多的问题就是电脑摄像头问题处理办法五步：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第一步：用微信或qq在电脑登陆，视频语音通话看看是否正常。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第二步：不要用XP系统、不要用苹果自带的safari。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第三步：用谷歌浏览器，把谷歌浏览器更新到最版本                    。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注：苹果电脑需要在系统偏好设置-安全性与隐私内把摄像头和麦克风权限打开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第四步：如果最新版本谷歌浏览器还不行，可以下载最新版本360极速浏览器                    。</a:t>
            </a:r>
            <a:endParaRPr lang="zh-CN" altLang="en-US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第五步：都不行建议考生更换设备。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第六步：苹果电脑安装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windows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系统无法参加考试，只能够更换设备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2693" t="6225" r="3600" b="18011"/>
          <a:stretch>
            <a:fillRect/>
          </a:stretch>
        </p:blipFill>
        <p:spPr>
          <a:xfrm>
            <a:off x="6050280" y="2877820"/>
            <a:ext cx="1353185" cy="792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1573" t="26667" r="21547" b="25084"/>
          <a:stretch>
            <a:fillRect/>
          </a:stretch>
        </p:blipFill>
        <p:spPr>
          <a:xfrm>
            <a:off x="8532495" y="4114800"/>
            <a:ext cx="1354455" cy="638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5950" y="498475"/>
            <a:ext cx="50698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关于电脑浏览与摄像头和麦克风说明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082040"/>
            <a:ext cx="1139253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考生端： 将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个浏览器更新到最新版本「谷歌浏览器+360极速浏览器」。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如果遇到摄像头无法打开,无法应用,会有以下几个原因：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摄像头是坏的；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B.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物理摄像头没有打开；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C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>
                <a:solidFill>
                  <a:srgbClr val="435CF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Windows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电脑操作系统-设置模块,默认设置为禁止了该浏览器启用摄像头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点击操作系统设置功能,找到该浏览器应用,设置为“允许”该应用使用摄像头「该项下页有示意图」；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D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浏览器初次登录,在地址栏右侧会有“允许使用”提示按钮，尝试点击操作；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E.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启用虚拟摄像头，在浏览器的右上角，点击摄像头图标，切换为电脑自带摄像头；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以上操作后,仍不生效,授权摄像头和麦克风后请重启电脑后尝试，重启后请勿开启浏览器外的其它软件。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摄像头调用教程：</a:t>
            </a:r>
            <a:r>
              <a:rPr lang="zh-CN" altLang="en-US">
                <a:solidFill>
                  <a:srgbClr val="435CF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" action="ppaction://hlinkfile"/>
              </a:rPr>
              <a:t>https://www.kaoshixing.com/help-document/d22</a:t>
            </a:r>
            <a:endParaRPr lang="zh-CN" altLang="en-US">
              <a:solidFill>
                <a:srgbClr val="435CF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为不影响学员作答,以上方法都尝试后,如遇摄像头仍无法工作的情况下,请您准备一个备用电脑,并尝试更换设备进行作答,以保障会员顺利作答。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4153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调试设备摄像头与麦克风失败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00" y="1051560"/>
            <a:ext cx="7493635" cy="5676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如果调试设备失败，或者《启用按钮》没反应时，请按照以下方法进行操作；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请更新谷歌或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极速浏览器至最新版本，谷歌浏览器官网：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极速浏览器官网：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，下载完成安装后，重启电脑进行尝试。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41224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调试设备硬件失败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苹果电脑权限获取方法：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调试设备硬件失败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19860"/>
            <a:ext cx="7459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如您的电脑（例如微软Surface）有前后两个摄像头，需要切换前置摄像头，在谷歌浏览器右上角进行调整。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0" y="2065020"/>
            <a:ext cx="5080000" cy="4102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89555" y="6354445"/>
            <a:ext cx="66122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注意:当调试方法均已尝试且无效时，请更换电脑。万请重视！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35426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调试设备前置摄像头失败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调试设备摄像头失败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dfc418cf4f6c357c57822e02ef9437a"/>
          <p:cNvPicPr>
            <a:picLocks noChangeAspect="1"/>
          </p:cNvPicPr>
          <p:nvPr/>
        </p:nvPicPr>
        <p:blipFill>
          <a:blip r:embed="rId1"/>
          <a:srcRect l="22803" t="14754" r="23096" b="9260"/>
          <a:stretch>
            <a:fillRect/>
          </a:stretch>
        </p:blipFill>
        <p:spPr>
          <a:xfrm>
            <a:off x="615950" y="1266825"/>
            <a:ext cx="5027930" cy="3513455"/>
          </a:xfrm>
          <a:prstGeom prst="rect">
            <a:avLst/>
          </a:prstGeom>
        </p:spPr>
      </p:pic>
      <p:pic>
        <p:nvPicPr>
          <p:cNvPr id="8" name="图片 7" descr="企业微信截图_97755e48-e381-4788-a315-b4e2398e52e7"/>
          <p:cNvPicPr>
            <a:picLocks noChangeAspect="1"/>
          </p:cNvPicPr>
          <p:nvPr/>
        </p:nvPicPr>
        <p:blipFill>
          <a:blip r:embed="rId2"/>
          <a:srcRect l="4525" t="4946" r="3743" b="9495"/>
          <a:stretch>
            <a:fillRect/>
          </a:stretch>
        </p:blipFill>
        <p:spPr>
          <a:xfrm>
            <a:off x="5833110" y="1966595"/>
            <a:ext cx="5990590" cy="2114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24470" y="4367530"/>
            <a:ext cx="200723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上图为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物理摄像头示例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调试设备摄像头失败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5bf81125347166289397ba7669695cb3"/>
          <p:cNvPicPr>
            <a:picLocks noChangeAspect="1"/>
          </p:cNvPicPr>
          <p:nvPr/>
        </p:nvPicPr>
        <p:blipFill>
          <a:blip r:embed="rId1"/>
          <a:srcRect l="28706" t="26599" r="32005" b="10812"/>
          <a:stretch>
            <a:fillRect/>
          </a:stretch>
        </p:blipFill>
        <p:spPr>
          <a:xfrm>
            <a:off x="615950" y="2543810"/>
            <a:ext cx="3667760" cy="3373755"/>
          </a:xfrm>
          <a:prstGeom prst="rect">
            <a:avLst/>
          </a:prstGeom>
        </p:spPr>
      </p:pic>
      <p:pic>
        <p:nvPicPr>
          <p:cNvPr id="3" name="图片 2" descr="wecom-temp-2efe32ad981ad68226d53061e7195cd8"/>
          <p:cNvPicPr>
            <a:picLocks noChangeAspect="1"/>
          </p:cNvPicPr>
          <p:nvPr/>
        </p:nvPicPr>
        <p:blipFill>
          <a:blip r:embed="rId2"/>
          <a:srcRect l="16064" t="3726" r="12849" b="20516"/>
          <a:stretch>
            <a:fillRect/>
          </a:stretch>
        </p:blipFill>
        <p:spPr>
          <a:xfrm>
            <a:off x="4833620" y="2543810"/>
            <a:ext cx="6588125" cy="28232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5950" y="1227455"/>
            <a:ext cx="5669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如电脑安装虚拟摄像头，需选择接入电脑自带摄像头。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如还没有反应，请按以下方法操作：详细操作请看下文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6"/>
          <p:cNvSpPr txBox="1"/>
          <p:nvPr>
            <p:custDataLst>
              <p:tags r:id="rId3"/>
            </p:custDataLst>
          </p:nvPr>
        </p:nvSpPr>
        <p:spPr>
          <a:xfrm>
            <a:off x="615950" y="958850"/>
            <a:ext cx="10570845" cy="56591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考试时间：2024年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9:00-11:00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（具体考试时间详见准考证）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"/>
            </a:pP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准考证下载时间：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10:00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号（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16:00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必须下载！！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设备测试时间（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本考试采用客户端考试，需要下载客户端，模拟考试很重要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）：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月1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日至1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日（每日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:00-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:00）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（如有变化以准考证为准，具体考试时间详见准考证，开考前30分钟可登录系统进行身份核验。）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时间安排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2931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如何卸载虚拟摄像头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5950" y="1235075"/>
            <a:ext cx="30753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设置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应用和功能卸载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企业微信截图_165571946092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79600"/>
            <a:ext cx="4965700" cy="3920490"/>
          </a:xfrm>
          <a:prstGeom prst="rect">
            <a:avLst/>
          </a:prstGeom>
        </p:spPr>
      </p:pic>
      <p:pic>
        <p:nvPicPr>
          <p:cNvPr id="3" name="图片 2" descr="企业微信截图_165571930856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35" y="1879600"/>
            <a:ext cx="4961890" cy="3919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02865" y="5960745"/>
            <a:ext cx="944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图一：示例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05925" y="5960745"/>
            <a:ext cx="944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图二：示例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90345"/>
            <a:ext cx="1104455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摄像头异常无法正常调用、不稳定、屏幕是黑的。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答:如果进入作答，摄像头调用不开,则提示无法开始作答，重启电脑+更换浏览器可解决。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如果已经开始作答,摄像头黑屏,系统兼容性原因会显示黑屏,不影响后台实时监控，开始作答即可。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摄像头闪烁,频闪严重，不稳定。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答:硬件设备接触不良,大概率摄像头排线有损，排线接触有问题。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作答页面异常，无法显示题目，网络连接异常。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答:确保网络通畅、刷新1-2次尝试+更换浏览器。断网页面将有异常提示,耐心调试网络,网络恢复后可以继续作答。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异常情况处理办法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文本框 23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异常情况处理办法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" y="1352550"/>
            <a:ext cx="8199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身份验证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环节,点击确认没有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答:Ctrl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减号或调整屏幕分辨率</a:t>
            </a:r>
            <a:r>
              <a:rPr lang="en-US" altLang="zh-CN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100%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以下，直至能够点击拍照为止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850"/>
          <a:stretch>
            <a:fillRect/>
          </a:stretch>
        </p:blipFill>
        <p:spPr>
          <a:xfrm>
            <a:off x="3364230" y="2668905"/>
            <a:ext cx="5799455" cy="35667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提交答案后,无法正常提交。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人脸识别,下一步点不动。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 作答页面内题目文字大小调整:右上方按钮《字号:+和-》；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异常情况处理办法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企业微信截图_16678730746671"/>
          <p:cNvPicPr>
            <a:picLocks noChangeAspect="1"/>
          </p:cNvPicPr>
          <p:nvPr/>
        </p:nvPicPr>
        <p:blipFill>
          <a:blip r:embed="rId1"/>
          <a:srcRect r="9622" b="13708"/>
          <a:stretch>
            <a:fillRect/>
          </a:stretch>
        </p:blipFill>
        <p:spPr>
          <a:xfrm>
            <a:off x="5481320" y="1597660"/>
            <a:ext cx="6390005" cy="32435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15950" y="498475"/>
            <a:ext cx="26263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异常情况处理办法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34910" y="179197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关闭阅读模式，或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重新分享屏幕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企业微信截图_16676966592571"/>
          <p:cNvPicPr>
            <a:picLocks noChangeAspect="1"/>
          </p:cNvPicPr>
          <p:nvPr/>
        </p:nvPicPr>
        <p:blipFill>
          <a:blip r:embed="rId2"/>
          <a:srcRect l="4683" r="14637"/>
          <a:stretch>
            <a:fillRect/>
          </a:stretch>
        </p:blipFill>
        <p:spPr>
          <a:xfrm>
            <a:off x="615950" y="1527175"/>
            <a:ext cx="4714875" cy="43840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869950" y="1685290"/>
            <a:ext cx="10394315" cy="426847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803910" y="1685290"/>
            <a:ext cx="10460990" cy="4324350"/>
          </a:xfrm>
          <a:prstGeom prst="rect">
            <a:avLst/>
          </a:prstGeom>
          <a:solidFill>
            <a:schemeClr val="bg1">
              <a:alpha val="51000"/>
            </a:schemeClr>
          </a:solidFill>
          <a:ln w="50800">
            <a:solidFill>
              <a:srgbClr val="1A8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3" name="文本框 92"/>
          <p:cNvSpPr txBox="1"/>
          <p:nvPr>
            <p:custDataLst>
              <p:tags r:id="rId3"/>
            </p:custDataLst>
          </p:nvPr>
        </p:nvSpPr>
        <p:spPr>
          <a:xfrm>
            <a:off x="869950" y="1684655"/>
            <a:ext cx="10395585" cy="413258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78FF"/>
              </a:buClr>
              <a:buSzPct val="100000"/>
              <a:buFont typeface="Wingdings" panose="05000000000000000000" charset="0"/>
              <a:buNone/>
            </a:pPr>
            <a:endParaRPr lang="zh-CN" altLang="en-US" sz="1400" spc="15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5FFF"/>
              </a:buClr>
              <a:buSzPct val="100000"/>
              <a:buFont typeface="WPS-Bullets" pitchFamily="2" charset="0"/>
              <a:buChar char=""/>
            </a:pPr>
            <a:r>
              <a:rPr lang="zh-CN" altLang="en-US" sz="2000" b="1" spc="1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</a:t>
            </a:r>
            <a:r>
              <a:rPr lang="zh-CN" altLang="en-US" sz="2000" b="1" spc="16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有疑问,电话咨询!（可电话咨询时间：</a:t>
            </a:r>
            <a:r>
              <a:rPr lang="en-US" altLang="zh-CN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</a:t>
            </a:r>
            <a:r>
              <a:rPr lang="zh-CN" altLang="en-US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-15/4</a:t>
            </a:r>
            <a:r>
              <a:rPr lang="zh-CN" altLang="en-US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000" b="1" spc="1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sz="2000" spc="16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2000" spc="16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62000" lvl="2" indent="-228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○"/>
              <a:tabLst>
                <a:tab pos="355600" algn="l"/>
              </a:tabLst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测试考试时间：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日至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日（ 每天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:00-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:00 ）</a:t>
            </a:r>
            <a:endParaRPr lang="zh-CN" altLang="en-US" sz="2000" spc="15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62000" lvl="2" indent="-228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○"/>
              <a:tabLst>
                <a:tab pos="355600" algn="l"/>
              </a:tabLst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正式考试时间：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9:00-11:00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开考前30分钟登录系统）</a:t>
            </a:r>
            <a:endParaRPr lang="en-US" altLang="zh-CN" sz="2000" b="1" spc="16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33400" lvl="1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anose="05000000000000000000" pitchFamily="2" charset="2"/>
              <a:buChar char="l"/>
              <a:tabLst>
                <a:tab pos="355600" algn="l"/>
              </a:tabLst>
            </a:pPr>
            <a:r>
              <a:rPr lang="zh-CN" altLang="en-US" sz="2000" spc="16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考试操作问题咨询电话：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4008703077（可电话咨询时间</a:t>
            </a:r>
            <a:r>
              <a:rPr lang="en-US" altLang="zh-CN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-15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日每天</a:t>
            </a:r>
            <a:r>
              <a:rPr lang="en-US" altLang="zh-CN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9:00-18:00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及正式考试时间）</a:t>
            </a:r>
            <a:endParaRPr lang="zh-CN" altLang="en-US" sz="2000" spc="160">
              <a:solidFill>
                <a:schemeClr val="tx1">
                  <a:lumMod val="95000"/>
                  <a:lumOff val="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33400" lvl="1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anose="05000000000000000000" pitchFamily="2" charset="2"/>
              <a:buChar char="l"/>
              <a:tabLst>
                <a:tab pos="355600" algn="l"/>
              </a:tabLst>
            </a:pP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注意：考试中如遇到答题卡显示（试题答案同步失败）第一时间恢复网络，如依旧无法</a:t>
            </a:r>
            <a:r>
              <a:rPr lang="zh-CN" altLang="en-US" sz="2000" spc="16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恢复，请及时致电上面的联系电话。</a:t>
            </a:r>
            <a:endParaRPr lang="zh-CN" altLang="en-US" sz="2000" spc="16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50" y="498475"/>
            <a:ext cx="7937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咨询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930015" y="2270760"/>
            <a:ext cx="4331970" cy="1181100"/>
          </a:xfrm>
          <a:prstGeom prst="rect">
            <a:avLst/>
          </a:prstGeom>
          <a:solidFill>
            <a:srgbClr val="1A8D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准备工作与客户端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下载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84" y="3365173"/>
            <a:ext cx="3105310" cy="19559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5950" y="1269365"/>
            <a:ext cx="1091184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、硬件配置标准的pc电脑「windows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10 1607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以上、Mac不限）」 内存（机带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RAM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）不少于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带摄像头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手机「须安装微信最新版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（pad不可用）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」；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windows7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windows8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不可使用，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Mac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系统安装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Windows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不可使用。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、需下载“最新版本”谷歌浏览器、360极速浏览器。「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需要同时下载两个浏览器，优先使用谷歌浏览器，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不允许使用其他浏览器。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」；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谷歌浏览器官网：  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2" action="ppaction://hlinkfile"/>
              </a:rPr>
              <a:t>https://www.google.cn/intl/zh-CN/chrome/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360极速浏览器官网：      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3" action="ppaction://hlinkfile"/>
              </a:rPr>
              <a:t>https://browser.360.cn/ee/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、网络带宽要求：实际上行带宽2兆以上-2M(即2Mb/s)。 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4、 电脑桌面需存放一张“证件照（身份证正面人像照片）”，《身份核验》流程未通过时，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用于上传提交至人工审核；（身份核验失败不提交，无法通过，算缺考）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、考生须知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准备工作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435" y="3387725"/>
            <a:ext cx="583565" cy="5835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33147" t="5451" r="33600" b="49171"/>
          <a:stretch>
            <a:fillRect/>
          </a:stretch>
        </p:blipFill>
        <p:spPr>
          <a:xfrm>
            <a:off x="3121660" y="2679700"/>
            <a:ext cx="583565" cy="576580"/>
          </a:xfrm>
          <a:prstGeom prst="ellipse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准备工作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5950" y="1042035"/>
            <a:ext cx="111004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手机放置在考生正左侧/右侧1.5-2米，手机高度与考生头部齐平，桌面无杂物，手机画面需覆盖“头部、双手、电脑屏幕”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须保持电量充足，关闭移动设备录屏、音乐、闹钟等可能影响正常笔试的应用程序，（模拟测试时，建议模拟20分钟以上）拒接电话和语音通话等设置，笔试过程中不得接打电话，不得转换笔试界面，视频监控设备不得中断。如下图所示：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37760" y="6424930"/>
            <a:ext cx="2316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/>
              <a:t>上图为：手机摆放位置示例</a:t>
            </a: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11782" r="2047"/>
          <a:stretch>
            <a:fillRect/>
          </a:stretch>
        </p:blipFill>
        <p:spPr>
          <a:xfrm>
            <a:off x="2717165" y="2795270"/>
            <a:ext cx="6757670" cy="3623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615950" y="498475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登录方式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950" y="1160780"/>
            <a:ext cx="83159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考生可直接复制到谷歌浏览器（推荐用这种登陆方式）</a:t>
            </a:r>
            <a:endParaRPr lang="zh-CN" altLang="en-US"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zh-CN" altLang="en-US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https://www.kaoshixing.com/login/account/login/413789</a:t>
            </a:r>
            <a:endParaRPr lang="zh-CN" altLang="en-US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19825" y="646620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/>
              <a:t>图六示例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14830" y="2131060"/>
            <a:ext cx="8562340" cy="46202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2" name="直接连接符 11"/>
          <p:cNvCxnSpPr/>
          <p:nvPr>
            <p:custDataLst>
              <p:tags r:id="rId1"/>
            </p:custDataLst>
          </p:nvPr>
        </p:nvCxnSpPr>
        <p:spPr>
          <a:xfrm>
            <a:off x="11278235" y="609600"/>
            <a:ext cx="2305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/>
          <p:cNvCxnSpPr/>
          <p:nvPr>
            <p:custDataLst>
              <p:tags r:id="rId2"/>
            </p:custDataLst>
          </p:nvPr>
        </p:nvCxnSpPr>
        <p:spPr>
          <a:xfrm>
            <a:off x="11278235" y="670560"/>
            <a:ext cx="141605" cy="0"/>
          </a:xfrm>
          <a:prstGeom prst="line">
            <a:avLst/>
          </a:prstGeom>
          <a:ln w="19050" cap="rnd">
            <a:solidFill>
              <a:schemeClr val="dk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6"/>
          <p:cNvSpPr txBox="1"/>
          <p:nvPr>
            <p:custDataLst>
              <p:tags r:id="rId3"/>
            </p:custDataLst>
          </p:nvPr>
        </p:nvSpPr>
        <p:spPr>
          <a:xfrm>
            <a:off x="615950" y="1108710"/>
            <a:ext cx="10570845" cy="8921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客户端下载地址：https://www.kaoshixing.com/login/account/login/413789</a:t>
            </a:r>
            <a:b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输入网址后，点击回车，输入账号密码（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账号：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准考证号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密码：身份证后</a:t>
            </a:r>
            <a:r>
              <a:rPr altLang="zh-CN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</a:t>
            </a:r>
            <a:r>
              <a:rPr lang="zh-CN" altLang="en-US" sz="16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1600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5950" y="498475"/>
            <a:ext cx="17100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客户端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下载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572770"/>
            <a:ext cx="294005" cy="311785"/>
          </a:xfrm>
          <a:prstGeom prst="rect">
            <a:avLst/>
          </a:prstGeom>
          <a:solidFill>
            <a:srgbClr val="1A8D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84845" y="443230"/>
            <a:ext cx="3420110" cy="600075"/>
          </a:xfrm>
          <a:prstGeom prst="rect">
            <a:avLst/>
          </a:prstGeom>
        </p:spPr>
      </p:pic>
      <p:pic>
        <p:nvPicPr>
          <p:cNvPr id="3" name="图片 2" descr="/private/var/folders/ny/b_gh54kj0q92g9wyhmg0m71r0000gn/T/com.kingsoft.wpsoffice.mac/picturecompress_20240408142240/output_1.pngoutput_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42720" y="1875790"/>
            <a:ext cx="9306560" cy="47250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1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476_1*f*1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c1cfd0f6ba0344ef9f25b122e59511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07386e5347f4fe393b816544681405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130c4e1c26b0a66a1c57d35"/>
  <p:tag name="KSO_WM_TEMPLATE_ASSEMBLE_GROUPID" val="6130c4e1c26b0a66a1c57d35"/>
</p:tagLst>
</file>

<file path=ppt/tags/tag19.xml><?xml version="1.0" encoding="utf-8"?>
<p:tagLst xmlns:p="http://schemas.openxmlformats.org/presentationml/2006/main">
  <p:tag name="MH_OLD_SHAPE_ID" val="4"/>
  <p:tag name="REFSHAPE" val="10555313568069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25.xml><?xml version="1.0" encoding="utf-8"?>
<p:tagLst xmlns:p="http://schemas.openxmlformats.org/presentationml/2006/main">
  <p:tag name="MH_OLD_SHAPE_ID" val="4"/>
  <p:tag name="REFSHAPE" val="105553135680696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33.xml><?xml version="1.0" encoding="utf-8"?>
<p:tagLst xmlns:p="http://schemas.openxmlformats.org/presentationml/2006/main">
  <p:tag name="MH_OLD_SHAPE_ID" val="4"/>
  <p:tag name="REFSHAPE" val="105553135680696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39.xml><?xml version="1.0" encoding="utf-8"?>
<p:tagLst xmlns:p="http://schemas.openxmlformats.org/presentationml/2006/main">
  <p:tag name="MH_OLD_SHAPE_ID" val="4"/>
  <p:tag name="REFSHAPE" val="105553135680696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45.xml><?xml version="1.0" encoding="utf-8"?>
<p:tagLst xmlns:p="http://schemas.openxmlformats.org/presentationml/2006/main">
  <p:tag name="MH_OLD_SHAPE_ID" val="4"/>
  <p:tag name="REFSHAPE" val="10555313568069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SLIDE_ID" val="diagram2021147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06*540"/>
  <p:tag name="KSO_WM_SLIDE_POSITION" val="0*0"/>
  <p:tag name="KSO_WM_TAG_VERSION" val="1.0"/>
  <p:tag name="KSO_WM_BEAUTIFY_FLAG" val="#wm#"/>
  <p:tag name="KSO_WM_TEMPLATE_CATEGORY" val="diagram"/>
  <p:tag name="KSO_WM_TEMPLATE_INDEX" val="20211476"/>
  <p:tag name="KSO_WM_SLIDE_LAYOUT" val="a_f"/>
  <p:tag name="KSO_WM_SLIDE_LAYOUT_CNT" val="1_1"/>
  <p:tag name="KSO_WM_SLIDE_LAYOUT_INFO" val="{&quot;direction&quot;:1,&quot;id&quot;:&quot;2021-09-02T20:34:45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5&quot;,&quot;margin&quot;:{&quot;bottom&quot;:5.502999782562256,&quot;left&quot;:1.2450000047683716,&quot;right&quot;:1.2960000038146973,&quot;top&quot;:3.38700008392334},&quot;type&quot;:0},{&quot;id&quot;:&quot;2021-09-02T20:34:45&quot;,&quot;margin&quot;:{&quot;bottom&quot;:2.5399999618530273,&quot;left&quot;:1.6920002698898315,&quot;right&quot;:1.8980001211166382,&quot;top&quot;:2.5399999618530273},&quot;type&quot;:0}],&quot;type&quot;:0}"/>
  <p:tag name="KSO_WM_SLIDE_CAN_ADD_NAVIGATION" val="1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937b7b7ee298d401b013"/>
  <p:tag name="KSO_WM_CHIP_FILLPROP" val="[[{&quot;text_align&quot;:&quot;lm&quot;,&quot;text_direction&quot;:&quot;horizontal&quot;,&quot;support_big_font&quot;:false,&quot;picture_toward&quot;:0,&quot;picture_dockside&quot;:[],&quot;fill_id&quot;:&quot;350ec91c9ad44fdbb206e19c2af94b5f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dc253cee86c47f8a027a0eb4441b5ce&quot;,&quot;fill_align&quot;:&quot;cm&quot;,&quot;chip_types&quot;:[&quot;diagram&quot;,&quot;text&quot;,&quot;picture&quot;,&quot;chart&quot;,&quot;table&quot;,&quot;video&quot;]}]]"/>
  <p:tag name="KSO_WM_CHIP_DECFILLPROP" val="[]"/>
  <p:tag name="KSO_WM_CHIP_GROUPID" val="5f6c937b7b7ee298d401b012"/>
  <p:tag name="KSO_WM_SLIDE_BK_DARK_LIGHT" val="2"/>
  <p:tag name="KSO_WM_SLIDE_BACKGROUND_TYPE" val="leftRight"/>
  <p:tag name="KSO_WM_SLIDE_SUPPORT_FEATURE_TYPE" val="0"/>
  <p:tag name="KSO_WM_TEMPLATE_ASSEMBLE_XID" val="6130c4e1c26b0a66a1c57d35"/>
  <p:tag name="KSO_WM_TEMPLATE_ASSEMBLE_GROUPID" val="6130c4e1c26b0a66a1c57d35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4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2"/>
  <p:tag name="KSO_WM_UNIT_DEC_AREA_ID" val="2244a0f1b14b4a268f8a2990b42fe12d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476_1*i*5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3e56843929ba4590b1dd56db50fbcb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6c937b7b7ee298d401b012"/>
  <p:tag name="KSO_WM_CHIP_XID" val="5f6c937b7b7ee298d401b013"/>
  <p:tag name="KSO_WM_UNIT_LINE_FORE_SCHEMECOLOR_INDEX_BRIGHTNESS" val="0"/>
  <p:tag name="KSO_WM_UNIT_LINE_FORE_SCHEMECOLOR_INDEX" val="15"/>
  <p:tag name="KSO_WM_UNIT_LINE_FILL_TYPE" val="2"/>
  <p:tag name="KSO_WM_TEMPLATE_ASSEMBLE_XID" val="6130c4e1c26b0a66a1c57d35"/>
  <p:tag name="KSO_WM_TEMPLATE_ASSEMBLE_GROUPID" val="6130c4e1c26b0a66a1c57d35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476_1*f*1"/>
  <p:tag name="KSO_WM_TEMPLATE_CATEGORY" val="diagram"/>
  <p:tag name="KSO_WM_TEMPLATE_INDEX" val="202114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c1cfd0f6ba0344ef9f25b122e59511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07386e5347f4fe393b8165446814056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130c4e1c26b0a66a1c57d35"/>
  <p:tag name="KSO_WM_TEMPLATE_ASSEMBLE_GROUPID" val="6130c4e1c26b0a66a1c57d35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MH_OLD_SHAPE_ID" val="4"/>
  <p:tag name="REFSHAPE" val="105553135680696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COLOR_SCHEME_SHAPE_ID" val="1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55_1*i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COLOR_SCHEME_SHAPE_ID" val="17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55_1*i*2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91.xml><?xml version="1.0" encoding="utf-8"?>
<p:tagLst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3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3;我们为您  标注了最  适合的位  置您输入  的文字到  这里时就  是最佳视&#13;为了能让  您有更直  观的字数  感受并进  一步方便    &#13;单击此处添加小标题：&#13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55_1*f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LIDE_COLORSCHEME_VERSION" val="3.2"/>
  <p:tag name="KSO_WM_SLIDE_ID" val="diagram20194755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9*458"/>
  <p:tag name="KSO_WM_SLIDE_POSITION" val="26*50"/>
  <p:tag name="KSO_WM_TAG_VERSION" val="1.0"/>
  <p:tag name="KSO_WM_BEAUTIFY_FLAG" val="#wm#"/>
  <p:tag name="KSO_WM_TEMPLATE_CATEGORY" val="diagram"/>
  <p:tag name="KSO_WM_TEMPLATE_INDEX" val="20194755"/>
  <p:tag name="KSO_WM_SLIDE_LAYOUT" val="a_f"/>
  <p:tag name="KSO_WM_SLIDE_LAYOUT_CNT" val="1_1"/>
</p:tagLst>
</file>

<file path=ppt/tags/tag94.xml><?xml version="1.0" encoding="utf-8"?>
<p:tagLst xmlns:p="http://schemas.openxmlformats.org/presentationml/2006/main">
  <p:tag name="commondata" val="eyJoZGlkIjoiMDIxMzA4MWE2NTc0YzBhYzA3NGRiZThmNzc1NmE0YTc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5378</Words>
  <Application>WPS 演示</Application>
  <PresentationFormat>宽屏</PresentationFormat>
  <Paragraphs>324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Segoe UI</vt:lpstr>
      <vt:lpstr>Wingdings</vt:lpstr>
      <vt:lpstr>Arial Unicode MS</vt:lpstr>
      <vt:lpstr>Calibri Light</vt:lpstr>
      <vt:lpstr>Calibri</vt:lpstr>
      <vt:lpstr>WPS-Bullets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wangxue</dc:creator>
  <cp:lastModifiedBy>WPS_1544481364</cp:lastModifiedBy>
  <cp:revision>86</cp:revision>
  <dcterms:created xsi:type="dcterms:W3CDTF">2024-04-08T11:31:00Z</dcterms:created>
  <dcterms:modified xsi:type="dcterms:W3CDTF">2024-04-10T00:54:40Z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A247159046B34672AAED2E2FE740D5AA_13</vt:lpwstr>
  </property>
</Properties>
</file>